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B35-9981-4906-A4C3-2336004EC461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438D3-E29D-42FC-85C9-2C178E089BD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38D3-E29D-42FC-85C9-2C178E089BD0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38D3-E29D-42FC-85C9-2C178E089BD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8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438D3-E29D-42FC-85C9-2C178E089BD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23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2800-37B9-4FD9-B30E-77428DE1FD46}" type="datetimeFigureOut">
              <a:rPr lang="nl-NL" smtClean="0"/>
              <a:t>22-2-2018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DE5D-A6CD-4077-BD6F-BB217CFBD2C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899592" y="1340768"/>
                <a:ext cx="7772400" cy="54006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nl-NL" u="sng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Worteltrekken</a:t>
                </a:r>
                <a:br>
                  <a:rPr lang="nl-NL" u="sng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..is het tegenovergestelde (</a:t>
                </a:r>
                <a:r>
                  <a:rPr lang="nl-NL" sz="3600" i="1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de inverse</a:t>
                </a: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) van machtsverheffen. Wat betekent dat?</a:t>
                </a:r>
                <a:b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r>
                  <a:rPr lang="nl-NL" sz="3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5</a:t>
                </a:r>
                <a:r>
                  <a:rPr lang="nl-NL" sz="3600" dirty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²</a:t>
                </a: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 = 5 </a:t>
                </a:r>
                <a: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·</a:t>
                </a: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 5 = 25 (</a:t>
                </a:r>
                <a:r>
                  <a:rPr lang="nl-NL" sz="3600" dirty="0">
                    <a:solidFill>
                      <a:srgbClr val="00B050"/>
                    </a:solidFill>
                    <a:latin typeface="Cambria Math" pitchFamily="18" charset="0"/>
                    <a:ea typeface="Cambria Math" pitchFamily="18" charset="0"/>
                  </a:rPr>
                  <a:t>grondtal 5</a:t>
                </a: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nl-NL" sz="3600" dirty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exponent 2</a:t>
                </a: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) </a:t>
                </a:r>
                <a:b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Dit is het wortelteken -&gt;       √</a:t>
                </a:r>
                <a:br>
                  <a:rPr lang="nl-NL" sz="36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en-US" sz="3600" b="0" i="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nl-NL" sz="36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25</m:t>
                          </m:r>
                        </m:e>
                      </m:rad>
                      <m:r>
                        <a:rPr lang="en-US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br>
                  <a:rPr lang="en-US" sz="3600" b="0" i="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itchFamily="18" charset="0"/>
                  </a:rPr>
                </a:br>
                <a:br>
                  <a:rPr lang="en-US" sz="3600" b="0" i="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itchFamily="18" charset="0"/>
                  </a:rPr>
                </a:br>
                <a: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En 5</a:t>
                </a:r>
                <a:r>
                  <a:rPr lang="nl-NL" sz="32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²</a:t>
                </a:r>
                <a: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 = 25. Alsof je terug naar de grond of tot aan de wortel gaat (...of iets in die richting)</a:t>
                </a:r>
                <a: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b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endParaRPr lang="nl-NL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899592" y="1340768"/>
                <a:ext cx="7772400" cy="5400600"/>
              </a:xfrm>
              <a:blipFill>
                <a:blip r:embed="rId3"/>
                <a:stretch>
                  <a:fillRect l="-2824" t="-2754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nl-NL" u="sng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Worteltrekken</a:t>
            </a:r>
            <a:br>
              <a:rPr lang="nl-NL" u="sng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Een geheimpje – je weet nog:</a:t>
            </a:r>
            <a:b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nl-NL" sz="36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²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= 5 </a:t>
            </a:r>
            <a: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·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5 = 25 (</a:t>
            </a:r>
            <a:r>
              <a:rPr lang="nl-NL" sz="36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grondtal 5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nl-NL" sz="36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exponent 2</a:t>
            </a:r>
            <a: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) </a:t>
            </a:r>
            <a:br>
              <a:rPr lang="nl-NL" sz="36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endParaRPr lang="nl-NL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623DEB3F-68BB-4189-ABE5-65886EB7E8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83768" y="4658757"/>
                <a:ext cx="7772400" cy="58247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  <a:t>Misschien helpt het met onthouden, eigenlijk staat hier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nl-NL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>
                        <m:r>
                          <a:rPr lang="nl-NL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2</m:t>
                        </m:r>
                      </m:deg>
                      <m:e>
                        <m:r>
                          <a:rPr lang="en-US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  <m:t>25</m:t>
                        </m:r>
                      </m:e>
                    </m:rad>
                    <m:r>
                      <a:rPr lang="en-US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itchFamily="18" charset="0"/>
                      </a:rPr>
                      <m:t>5</m:t>
                    </m:r>
                  </m:oMath>
                </a14:m>
                <a:br>
                  <a:rPr lang="en-US" sz="32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itchFamily="18" charset="0"/>
                  </a:rPr>
                </a:br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endParaRPr lang="nl-NL" sz="3200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623DEB3F-68BB-4189-ABE5-65886EB7E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658757"/>
                <a:ext cx="7772400" cy="582478"/>
              </a:xfrm>
              <a:prstGeom prst="rect">
                <a:avLst/>
              </a:prstGeom>
              <a:blipFill>
                <a:blip r:embed="rId3"/>
                <a:stretch>
                  <a:fillRect l="-1961" t="-22604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2075E93F-C8D5-4953-A5E4-C132B90863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8032" y="2852936"/>
                <a:ext cx="7772400" cy="7920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nl-NL" sz="32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En:</a:t>
                </a:r>
                <a:endParaRPr lang="en-US" sz="3200" i="1" dirty="0">
                  <a:solidFill>
                    <a:schemeClr val="tx2"/>
                  </a:solidFill>
                  <a:latin typeface="Cambria Math" panose="02040503050406030204" pitchFamily="18" charset="0"/>
                  <a:ea typeface="Cambria Math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sz="32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25</m:t>
                          </m:r>
                        </m:e>
                      </m:rad>
                      <m:r>
                        <a:rPr lang="en-US" sz="320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endParaRPr lang="nl-NL" sz="3200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2075E93F-C8D5-4953-A5E4-C132B9086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32" y="2852936"/>
                <a:ext cx="7772400" cy="792088"/>
              </a:xfrm>
              <a:prstGeom prst="rect">
                <a:avLst/>
              </a:prstGeom>
              <a:blipFill>
                <a:blip r:embed="rId4"/>
                <a:stretch>
                  <a:fillRect l="-2039" t="-12384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AD9CD5CF-F962-47CC-96B0-119E778FEA2B}"/>
              </a:ext>
            </a:extLst>
          </p:cNvPr>
          <p:cNvSpPr txBox="1">
            <a:spLocks/>
          </p:cNvSpPr>
          <p:nvPr/>
        </p:nvSpPr>
        <p:spPr>
          <a:xfrm>
            <a:off x="395536" y="6481636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En…..</a:t>
            </a: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endParaRPr lang="nl-NL" sz="3200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145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913414"/>
            <a:ext cx="7772400" cy="1155546"/>
          </a:xfrm>
        </p:spPr>
        <p:txBody>
          <a:bodyPr>
            <a:noAutofit/>
          </a:bodyPr>
          <a:lstStyle/>
          <a:p>
            <a:pPr algn="l"/>
            <a:r>
              <a:rPr lang="nl-NL" sz="32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nl-NL" sz="3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²</a:t>
            </a:r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= 5 · 5 = 25</a:t>
            </a: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2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nl-NL" sz="320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³</a:t>
            </a:r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= 5 · 5 · 5 = 125</a:t>
            </a: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nl-NL" sz="32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nl-NL" sz="3200" dirty="0">
                <a:solidFill>
                  <a:srgbClr val="C00000"/>
                </a:solidFill>
                <a:latin typeface="Calibri" panose="020F0502020204030204" pitchFamily="34" charset="0"/>
                <a:ea typeface="Cambria Math" pitchFamily="18" charset="0"/>
                <a:cs typeface="Calibri" panose="020F0502020204030204" pitchFamily="34" charset="0"/>
              </a:rPr>
              <a:t>⁴</a:t>
            </a:r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= 5 · 5 · 5 · 5 = 625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23DEB3F-68BB-4189-ABE5-65886EB7E8DF}"/>
              </a:ext>
            </a:extLst>
          </p:cNvPr>
          <p:cNvSpPr txBox="1">
            <a:spLocks/>
          </p:cNvSpPr>
          <p:nvPr/>
        </p:nvSpPr>
        <p:spPr>
          <a:xfrm>
            <a:off x="758880" y="4944586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Nogmaals: het is niet de bedoeling dat ik je hiermee in verwarring breng, maar het kan zomaar zijn dat je het met deze achtergrond beter ziet.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2075E93F-C8D5-4953-A5E4-C132B90863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32597" y="1517370"/>
                <a:ext cx="1071749" cy="79208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(</m:t>
                      </m:r>
                      <m:rad>
                        <m:radPr>
                          <m:ctrlPr>
                            <a:rPr lang="nl-NL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>
                          <m:r>
                            <a:rPr lang="nl-NL" sz="32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</m:t>
                          </m:r>
                        </m:deg>
                        <m:e>
                          <m:r>
                            <a:rPr lang="en-US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25</m:t>
                          </m:r>
                        </m:e>
                      </m:rad>
                      <m:r>
                        <a:rPr lang="en-US" sz="32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)</m:t>
                      </m:r>
                    </m:oMath>
                  </m:oMathPara>
                </a14:m>
                <a:br>
                  <a:rPr lang="nl-NL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</a:rPr>
                </a:br>
                <a:endParaRPr lang="nl-NL" sz="3200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2075E93F-C8D5-4953-A5E4-C132B9086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597" y="1517370"/>
                <a:ext cx="1071749" cy="792088"/>
              </a:xfrm>
              <a:prstGeom prst="rect">
                <a:avLst/>
              </a:prstGeom>
              <a:blipFill>
                <a:blip r:embed="rId3"/>
                <a:stretch>
                  <a:fillRect r="-852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AD9CD5CF-F962-47CC-96B0-119E778FEA2B}"/>
              </a:ext>
            </a:extLst>
          </p:cNvPr>
          <p:cNvSpPr txBox="1">
            <a:spLocks/>
          </p:cNvSpPr>
          <p:nvPr/>
        </p:nvSpPr>
        <p:spPr>
          <a:xfrm>
            <a:off x="612719" y="1330936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…nu ga ik teveel vertellen maar de samenhang is dit:</a:t>
            </a:r>
            <a:br>
              <a:rPr lang="en-US" sz="3200" dirty="0">
                <a:solidFill>
                  <a:srgbClr val="00B050"/>
                </a:solidFill>
                <a:latin typeface="Cambria Math" panose="02040503050406030204" pitchFamily="18" charset="0"/>
                <a:ea typeface="Cambria Math" pitchFamily="18" charset="0"/>
              </a:rPr>
            </a:b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nl-NL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endParaRPr lang="nl-NL" sz="3200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30EBE68C-DEA3-4B45-930B-BD163D5267D4}"/>
                  </a:ext>
                </a:extLst>
              </p:cNvPr>
              <p:cNvSpPr/>
              <p:nvPr/>
            </p:nvSpPr>
            <p:spPr>
              <a:xfrm>
                <a:off x="5736469" y="1622175"/>
                <a:ext cx="2036134" cy="1773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l-NL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25</m:t>
                          </m:r>
                        </m:e>
                      </m:rad>
                      <m:r>
                        <a:rPr lang="en-US" sz="32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nl-NL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12</m:t>
                          </m:r>
                          <m:r>
                            <a:rPr lang="en-US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32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nl-NL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radPr>
                        <m:deg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US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62</m:t>
                          </m:r>
                          <m:r>
                            <a:rPr lang="en-US" sz="32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32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endParaRPr lang="nl-NL" sz="3200" dirty="0"/>
              </a:p>
            </p:txBody>
          </p:sp>
        </mc:Choice>
        <mc:Fallback xmlns=""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30EBE68C-DEA3-4B45-930B-BD163D526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469" y="1622175"/>
                <a:ext cx="2036134" cy="1773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654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labyrintherz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75" y="1758156"/>
            <a:ext cx="4286250" cy="4210050"/>
          </a:xfrm>
        </p:spPr>
      </p:pic>
      <p:sp>
        <p:nvSpPr>
          <p:cNvPr id="7" name="Rectangle 6"/>
          <p:cNvSpPr/>
          <p:nvPr/>
        </p:nvSpPr>
        <p:spPr>
          <a:xfrm>
            <a:off x="2771800" y="2060848"/>
            <a:ext cx="3600400" cy="3600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59832" y="2060848"/>
            <a:ext cx="3168352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25 </a:t>
            </a:r>
            <a:r>
              <a:rPr lang="nl-NL" sz="44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cm²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62EAED3-7E58-4AFF-9B7B-A890AFE66E51}"/>
              </a:ext>
            </a:extLst>
          </p:cNvPr>
          <p:cNvSpPr txBox="1">
            <a:spLocks/>
          </p:cNvSpPr>
          <p:nvPr/>
        </p:nvSpPr>
        <p:spPr>
          <a:xfrm>
            <a:off x="395536" y="198290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Van het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eind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terug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naar het begin: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E6CE26-6145-4EFF-B35A-37B6AB761973}"/>
              </a:ext>
            </a:extLst>
          </p:cNvPr>
          <p:cNvSpPr txBox="1">
            <a:spLocks/>
          </p:cNvSpPr>
          <p:nvPr/>
        </p:nvSpPr>
        <p:spPr>
          <a:xfrm>
            <a:off x="685800" y="6077232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Dit was en is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nog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steeds de oppervlakte en het is een vierkant.</a:t>
            </a:r>
          </a:p>
        </p:txBody>
      </p:sp>
    </p:spTree>
    <p:extLst>
      <p:ext uri="{BB962C8B-B14F-4D97-AF65-F5344CB8AC3E}">
        <p14:creationId xmlns:p14="http://schemas.microsoft.com/office/powerpoint/2010/main" val="30090717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labyrintherzi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8875" y="1758156"/>
            <a:ext cx="4286250" cy="4210050"/>
          </a:xfrm>
        </p:spPr>
      </p:pic>
      <p:sp>
        <p:nvSpPr>
          <p:cNvPr id="7" name="Rectangle 6"/>
          <p:cNvSpPr/>
          <p:nvPr/>
        </p:nvSpPr>
        <p:spPr>
          <a:xfrm>
            <a:off x="2771800" y="2060848"/>
            <a:ext cx="3600400" cy="3600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44016" y="3429000"/>
                <a:ext cx="8100392" cy="86409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nl-NL" sz="32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l-NL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nl-NL" sz="320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25</m:t>
                            </m:r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nl-NL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+mj-cs"/>
                  </a:rPr>
                  <a:t>=5 cm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32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                             Het is </a:t>
                </a:r>
                <a:r>
                  <a:rPr lang="en-US" sz="3100" dirty="0" err="1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belangrijk</a:t>
                </a: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dat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                              je </a:t>
                </a:r>
                <a:r>
                  <a:rPr lang="en-US" sz="3100" dirty="0" err="1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óók</a:t>
                </a: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van ‘cm</a:t>
                </a:r>
                <a:r>
                  <a:rPr lang="en-US" sz="3100" dirty="0">
                    <a:solidFill>
                      <a:schemeClr val="tx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²’</a:t>
                </a:r>
                <a:endParaRPr lang="en-US" sz="3100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 lvl="0">
                  <a:spcBef>
                    <a:spcPct val="0"/>
                  </a:spcBef>
                  <a:defRPr/>
                </a:pP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                               de wortel </a:t>
                </a:r>
                <a:r>
                  <a:rPr lang="en-US" sz="3100" dirty="0" err="1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trekt</a:t>
                </a:r>
                <a:r>
                  <a:rPr lang="en-US" sz="3100" dirty="0">
                    <a:solidFill>
                      <a:schemeClr val="tx2"/>
                    </a:solidFill>
                    <a:latin typeface="Cambria Math" pitchFamily="18" charset="0"/>
                    <a:ea typeface="Cambria Math" pitchFamily="18" charset="0"/>
                    <a:cs typeface="+mj-cs"/>
                  </a:rPr>
                  <a:t>. Het</a:t>
                </a:r>
              </a:p>
              <a:p>
                <a:pPr lvl="0">
                  <a:spcBef>
                    <a:spcPct val="0"/>
                  </a:spcBef>
                  <a:defRPr/>
                </a:pPr>
                <a:r>
                  <a:rPr kumimoji="0" lang="en-US" sz="3100" b="0" i="0" u="none" strike="noStrike" kern="1200" cap="none" spc="0" normalizeH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+mj-cs"/>
                  </a:rPr>
                  <a:t>                               is </a:t>
                </a:r>
                <a:r>
                  <a:rPr kumimoji="0" lang="en-US" sz="3100" b="0" i="0" u="none" strike="noStrike" kern="1200" cap="none" spc="0" normalizeH="0" noProof="0" dirty="0" err="1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+mj-cs"/>
                  </a:rPr>
                  <a:t>immers</a:t>
                </a:r>
                <a:endParaRPr lang="en-US" sz="3100" dirty="0">
                  <a:solidFill>
                    <a:schemeClr val="tx2"/>
                  </a:solidFill>
                  <a:latin typeface="Cambria Math" pitchFamily="18" charset="0"/>
                  <a:ea typeface="Cambria Math" pitchFamily="18" charset="0"/>
                  <a:cs typeface="+mj-cs"/>
                </a:endParaRPr>
              </a:p>
              <a:p>
                <a:pPr lvl="0">
                  <a:spcBef>
                    <a:spcPct val="0"/>
                  </a:spcBef>
                  <a:defRPr/>
                </a:pPr>
                <a:r>
                  <a:rPr kumimoji="0" lang="en-US" sz="3100" b="0" i="0" u="none" strike="noStrike" kern="1200" cap="none" spc="0" normalizeH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+mj-cs"/>
                  </a:rPr>
                  <a:t>                               5 cm ⨯ 5 cm!</a:t>
                </a:r>
                <a:endParaRPr kumimoji="0" lang="nl-NL" sz="31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+mj-cs"/>
                </a:endParaRPr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16" y="3429000"/>
                <a:ext cx="8100392" cy="864096"/>
              </a:xfrm>
              <a:prstGeom prst="rect">
                <a:avLst/>
              </a:prstGeom>
              <a:blipFill>
                <a:blip r:embed="rId3"/>
                <a:stretch>
                  <a:fillRect t="-155319" b="-17517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>
            <a:extLst>
              <a:ext uri="{FF2B5EF4-FFF2-40B4-BE49-F238E27FC236}">
                <a16:creationId xmlns:a16="http://schemas.microsoft.com/office/drawing/2014/main" id="{D62EAED3-7E58-4AFF-9B7B-A890AFE66E51}"/>
              </a:ext>
            </a:extLst>
          </p:cNvPr>
          <p:cNvSpPr txBox="1">
            <a:spLocks/>
          </p:cNvSpPr>
          <p:nvPr/>
        </p:nvSpPr>
        <p:spPr>
          <a:xfrm>
            <a:off x="757808" y="631126"/>
            <a:ext cx="7772400" cy="582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Wanneer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ik de wortel trek van 25,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zou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ik op de lengte van een zijde (vierkant: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allemaal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hetzelfde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moeten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uitkomen</a:t>
            </a:r>
            <a:r>
              <a:rPr lang="en-US" sz="3200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9841619-7507-4A6B-B4A6-CEDB41B1E0FE}"/>
              </a:ext>
            </a:extLst>
          </p:cNvPr>
          <p:cNvSpPr txBox="1">
            <a:spLocks/>
          </p:cNvSpPr>
          <p:nvPr/>
        </p:nvSpPr>
        <p:spPr>
          <a:xfrm>
            <a:off x="395606" y="5913276"/>
            <a:ext cx="8100392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1600" noProof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(let </a:t>
            </a:r>
            <a:r>
              <a:rPr lang="en-US" sz="1600" noProof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wel</a:t>
            </a:r>
            <a:r>
              <a:rPr lang="en-US" sz="1600" noProof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US" sz="1600" noProof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belangrijk</a:t>
            </a:r>
            <a:r>
              <a:rPr lang="en-US" sz="1600" noProof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niet </a:t>
            </a:r>
            <a:r>
              <a:rPr lang="en-US" sz="1600" noProof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levensbedreigend</a:t>
            </a:r>
            <a:r>
              <a:rPr lang="en-US" sz="1600" noProof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74632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177</Words>
  <Application>Microsoft Office PowerPoint</Application>
  <PresentationFormat>Diavoorstelling (4:3)</PresentationFormat>
  <Paragraphs>28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Worteltrekken ..is het tegenovergestelde (de inverse) van machtsverheffen. Wat betekent dat?  5² = 5 · 5 = 25 (grondtal 5, exponent 2)   Dit is het wortelteken -&gt;       √   √25=5  En 5² = 25. Alsof je terug naar de grond of tot aan de wortel gaat (...of iets in die richting)    </vt:lpstr>
      <vt:lpstr>Worteltrekken Een geheimpje – je weet nog: 5² = 5 · 5 = 25 (grondtal 5, exponent 2)   </vt:lpstr>
      <vt:lpstr>5² = 5 · 5 = 25 5³ = 5 · 5 · 5 = 125 5⁴ = 5 · 5 · 5 · 5 = 625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x 5 = 5·5 = 5²</dc:title>
  <dc:creator>Maud</dc:creator>
  <cp:lastModifiedBy>sopi saro</cp:lastModifiedBy>
  <cp:revision>39</cp:revision>
  <dcterms:created xsi:type="dcterms:W3CDTF">2013-01-24T19:47:16Z</dcterms:created>
  <dcterms:modified xsi:type="dcterms:W3CDTF">2018-02-22T17:53:34Z</dcterms:modified>
</cp:coreProperties>
</file>